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59" r:id="rId4"/>
    <p:sldId id="262"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6" r:id="rId20"/>
    <p:sldId id="277" r:id="rId21"/>
    <p:sldId id="278" r:id="rId22"/>
    <p:sldId id="279" r:id="rId23"/>
    <p:sldId id="280" r:id="rId24"/>
    <p:sldId id="281" r:id="rId25"/>
    <p:sldId id="282" r:id="rId26"/>
    <p:sldId id="283" r:id="rId27"/>
    <p:sldId id="284" r:id="rId28"/>
    <p:sldId id="285" r:id="rId29"/>
    <p:sldId id="28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1080" y="-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66ADC6-ECC2-BA4B-8DA2-462BC5EC692C}" type="datetimeFigureOut">
              <a:rPr lang="en-US" smtClean="0"/>
              <a:t>2/12/17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530E16-BE38-9645-98F4-488E8AD53238}" type="slidenum">
              <a:rPr lang="en-US" smtClean="0"/>
              <a:t>‹#›</a:t>
            </a:fld>
            <a:endParaRPr lang="en-US"/>
          </a:p>
        </p:txBody>
      </p:sp>
    </p:spTree>
    <p:extLst>
      <p:ext uri="{BB962C8B-B14F-4D97-AF65-F5344CB8AC3E}">
        <p14:creationId xmlns:p14="http://schemas.microsoft.com/office/powerpoint/2010/main" val="33121967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6.1.</a:t>
            </a:r>
            <a:r>
              <a:rPr lang="en-US" sz="1200" kern="1200" dirty="0" smtClean="0">
                <a:solidFill>
                  <a:schemeClr val="tx1"/>
                </a:solidFill>
                <a:effectLst/>
                <a:latin typeface="+mn-lt"/>
                <a:ea typeface="+mn-ea"/>
                <a:cs typeface="+mn-cs"/>
              </a:rPr>
              <a:t> A strip-mined area in West Virginia.  Darker areas are forest-covered, large lighter areas have been strip-mined for coal, and thin curving white lines are either roads or stream valleys.  Image from Landsat satellite provided by NASA’s Global Land Cover Facility and the NASA Earth Observatory.  See R. Lindsey (2015) Mountain top mining, West Virginia, NASA Earth Observatory (</a:t>
            </a:r>
            <a:r>
              <a:rPr lang="en-US" sz="1200" kern="1200" dirty="0" err="1" smtClean="0">
                <a:solidFill>
                  <a:schemeClr val="tx1"/>
                </a:solidFill>
                <a:effectLst/>
                <a:latin typeface="+mn-lt"/>
                <a:ea typeface="+mn-ea"/>
                <a:cs typeface="+mn-cs"/>
              </a:rPr>
              <a:t>earthobservatory.nasa.gov</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a:t>
            </a:fld>
            <a:endParaRPr lang="en-US"/>
          </a:p>
        </p:txBody>
      </p:sp>
    </p:spTree>
    <p:extLst>
      <p:ext uri="{BB962C8B-B14F-4D97-AF65-F5344CB8AC3E}">
        <p14:creationId xmlns:p14="http://schemas.microsoft.com/office/powerpoint/2010/main" val="2124789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7.4.</a:t>
            </a:r>
            <a:r>
              <a:rPr lang="en-US" sz="1200" kern="1200" dirty="0" smtClean="0">
                <a:solidFill>
                  <a:schemeClr val="tx1"/>
                </a:solidFill>
                <a:effectLst/>
                <a:latin typeface="+mn-lt"/>
                <a:ea typeface="+mn-ea"/>
                <a:cs typeface="+mn-cs"/>
              </a:rPr>
              <a:t> Global sea level was first measured precisely from satellite in 1979 by NASA’s </a:t>
            </a:r>
            <a:r>
              <a:rPr lang="en-US" sz="1200" kern="1200" dirty="0" err="1" smtClean="0">
                <a:solidFill>
                  <a:schemeClr val="tx1"/>
                </a:solidFill>
                <a:effectLst/>
                <a:latin typeface="+mn-lt"/>
                <a:ea typeface="+mn-ea"/>
                <a:cs typeface="+mn-cs"/>
              </a:rPr>
              <a:t>Seasat</a:t>
            </a:r>
            <a:r>
              <a:rPr lang="en-US" sz="1200" kern="1200" dirty="0" smtClean="0">
                <a:solidFill>
                  <a:schemeClr val="tx1"/>
                </a:solidFill>
                <a:effectLst/>
                <a:latin typeface="+mn-lt"/>
                <a:ea typeface="+mn-ea"/>
                <a:cs typeface="+mn-cs"/>
              </a:rPr>
              <a:t> satellite.  Since 1992 it has been measured more or less continuously by a suite of satellites from various nations.  The technique involves a radar altimeter to measure the height of the satellite above the ocean surface, and precise orbital tracking to correct for satellite location and motion. Unlike tide gauges which are restricted to a relatively small number of coastal locations, satellites obtain full global coverage.  The satellite data show a higher rate of sea level rise (approximately 3.3 mm/</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compared with the 20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Century average (1.5- 2.0 mm/</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e.g., Figure 2.7), suggesting that sea level rise is accelerating.  Data courtesy of the French space agency CNES (Centre National </a:t>
            </a:r>
            <a:r>
              <a:rPr lang="en-US" sz="1200" kern="1200" dirty="0" err="1" smtClean="0">
                <a:solidFill>
                  <a:schemeClr val="tx1"/>
                </a:solidFill>
                <a:effectLst/>
                <a:latin typeface="+mn-lt"/>
                <a:ea typeface="+mn-ea"/>
                <a:cs typeface="+mn-cs"/>
              </a:rPr>
              <a:t>d'études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Spatiales</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11</a:t>
            </a:fld>
            <a:endParaRPr lang="en-US"/>
          </a:p>
        </p:txBody>
      </p:sp>
    </p:spTree>
    <p:extLst>
      <p:ext uri="{BB962C8B-B14F-4D97-AF65-F5344CB8AC3E}">
        <p14:creationId xmlns:p14="http://schemas.microsoft.com/office/powerpoint/2010/main" val="3938893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7.5.</a:t>
            </a:r>
            <a:r>
              <a:rPr lang="en-US" sz="1200" kern="1200" dirty="0" smtClean="0">
                <a:solidFill>
                  <a:schemeClr val="tx1"/>
                </a:solidFill>
                <a:effectLst/>
                <a:latin typeface="+mn-lt"/>
                <a:ea typeface="+mn-ea"/>
                <a:cs typeface="+mn-cs"/>
              </a:rPr>
              <a:t>  Artist’s conception of the twin GRACE spacecraft in orbit.  The two spacecraft are separated by about 200 km (125 miles) and a sensitive microwave system (basically a radar) continuously measures the distance between them. Image courtesy of NASA.</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12</a:t>
            </a:fld>
            <a:endParaRPr lang="en-US"/>
          </a:p>
        </p:txBody>
      </p:sp>
    </p:spTree>
    <p:extLst>
      <p:ext uri="{BB962C8B-B14F-4D97-AF65-F5344CB8AC3E}">
        <p14:creationId xmlns:p14="http://schemas.microsoft.com/office/powerpoint/2010/main" val="3400266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7.6.</a:t>
            </a:r>
            <a:r>
              <a:rPr lang="en-US" sz="1200" kern="1200" dirty="0" smtClean="0">
                <a:solidFill>
                  <a:schemeClr val="tx1"/>
                </a:solidFill>
                <a:effectLst/>
                <a:latin typeface="+mn-lt"/>
                <a:ea typeface="+mn-ea"/>
                <a:cs typeface="+mn-cs"/>
              </a:rPr>
              <a:t>  GRACE data showing monthly mass estimates for the Greenland ice sheet (small black circles) between 2002 and 2014, arbitrarily setting the starting point (the average of the first year’s measurements) to zero. Note the annual changes, reflecting summer melting and winter growth, and the longer term loss of ice (the downward trend of the graph).   Note also that the losses are accelerating (the graph curves downward). During this particular period, Greenland lost more than 2500 </a:t>
            </a:r>
            <a:r>
              <a:rPr lang="en-US" sz="1200" kern="1200" dirty="0" err="1" smtClean="0">
                <a:solidFill>
                  <a:schemeClr val="tx1"/>
                </a:solidFill>
                <a:effectLst/>
                <a:latin typeface="+mn-lt"/>
                <a:ea typeface="+mn-ea"/>
                <a:cs typeface="+mn-cs"/>
              </a:rPr>
              <a:t>Gigatons</a:t>
            </a:r>
            <a:r>
              <a:rPr lang="en-US" sz="1200" kern="1200" dirty="0" smtClean="0">
                <a:solidFill>
                  <a:schemeClr val="tx1"/>
                </a:solidFill>
                <a:effectLst/>
                <a:latin typeface="+mn-lt"/>
                <a:ea typeface="+mn-ea"/>
                <a:cs typeface="+mn-cs"/>
              </a:rPr>
              <a:t> (2500 billion tons) of ice, roughly 0.1% of its total.  During the first five years of the mission, Greenland lost mass at an average rate of about 200 </a:t>
            </a:r>
            <a:r>
              <a:rPr lang="en-US" sz="1200" kern="1200" dirty="0" err="1" smtClean="0">
                <a:solidFill>
                  <a:schemeClr val="tx1"/>
                </a:solidFill>
                <a:effectLst/>
                <a:latin typeface="+mn-lt"/>
                <a:ea typeface="+mn-ea"/>
                <a:cs typeface="+mn-cs"/>
              </a:rPr>
              <a:t>Gigatons</a:t>
            </a:r>
            <a:r>
              <a:rPr lang="en-US" sz="1200" kern="1200" dirty="0" smtClean="0">
                <a:solidFill>
                  <a:schemeClr val="tx1"/>
                </a:solidFill>
                <a:effectLst/>
                <a:latin typeface="+mn-lt"/>
                <a:ea typeface="+mn-ea"/>
                <a:cs typeface="+mn-cs"/>
              </a:rPr>
              <a:t> per year.  During the next five years, the average loss rate increased to about 300 </a:t>
            </a:r>
            <a:r>
              <a:rPr lang="en-US" sz="1200" kern="1200" dirty="0" err="1" smtClean="0">
                <a:solidFill>
                  <a:schemeClr val="tx1"/>
                </a:solidFill>
                <a:effectLst/>
                <a:latin typeface="+mn-lt"/>
                <a:ea typeface="+mn-ea"/>
                <a:cs typeface="+mn-cs"/>
              </a:rPr>
              <a:t>Gigatons</a:t>
            </a:r>
            <a:r>
              <a:rPr lang="en-US" sz="1200" kern="1200" dirty="0" smtClean="0">
                <a:solidFill>
                  <a:schemeClr val="tx1"/>
                </a:solidFill>
                <a:effectLst/>
                <a:latin typeface="+mn-lt"/>
                <a:ea typeface="+mn-ea"/>
                <a:cs typeface="+mn-cs"/>
              </a:rPr>
              <a:t> per year.   The thin line shows a model fit to the data assuming a constant annual cycle (winter growth, summer loss) and constantly accelerating long term mass loss at 20 </a:t>
            </a:r>
            <a:r>
              <a:rPr lang="en-US" sz="1200" kern="1200" dirty="0" err="1" smtClean="0">
                <a:solidFill>
                  <a:schemeClr val="tx1"/>
                </a:solidFill>
                <a:effectLst/>
                <a:latin typeface="+mn-lt"/>
                <a:ea typeface="+mn-ea"/>
                <a:cs typeface="+mn-cs"/>
              </a:rPr>
              <a:t>Gt</a:t>
            </a:r>
            <a:r>
              <a:rPr lang="en-US" sz="1200" kern="1200" dirty="0" smtClean="0">
                <a:solidFill>
                  <a:schemeClr val="tx1"/>
                </a:solidFill>
                <a:effectLst/>
                <a:latin typeface="+mn-lt"/>
                <a:ea typeface="+mn-ea"/>
                <a:cs typeface="+mn-cs"/>
              </a:rPr>
              <a:t> per year per year; i.e., every year, the rate of loss increases by 20 GT/yr.  Modified from </a:t>
            </a:r>
            <a:r>
              <a:rPr lang="en-US" sz="1200" i="1" kern="1200" dirty="0" smtClean="0">
                <a:solidFill>
                  <a:schemeClr val="tx1"/>
                </a:solidFill>
                <a:effectLst/>
                <a:latin typeface="+mn-lt"/>
                <a:ea typeface="+mn-ea"/>
                <a:cs typeface="+mn-cs"/>
              </a:rPr>
              <a:t>Yang et al.</a:t>
            </a:r>
            <a:r>
              <a:rPr lang="en-US" sz="1200" kern="1200" dirty="0" smtClean="0">
                <a:solidFill>
                  <a:schemeClr val="tx1"/>
                </a:solidFill>
                <a:effectLst/>
                <a:latin typeface="+mn-lt"/>
                <a:ea typeface="+mn-ea"/>
                <a:cs typeface="+mn-cs"/>
              </a:rPr>
              <a:t> (2016).</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13</a:t>
            </a:fld>
            <a:endParaRPr lang="en-US"/>
          </a:p>
        </p:txBody>
      </p:sp>
    </p:spTree>
    <p:extLst>
      <p:ext uri="{BB962C8B-B14F-4D97-AF65-F5344CB8AC3E}">
        <p14:creationId xmlns:p14="http://schemas.microsoft.com/office/powerpoint/2010/main" val="3439827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7.7 (top and bottom): </a:t>
            </a:r>
            <a:r>
              <a:rPr lang="en-US" sz="1200" kern="1200" dirty="0" smtClean="0">
                <a:solidFill>
                  <a:schemeClr val="tx1"/>
                </a:solidFill>
                <a:effectLst/>
                <a:latin typeface="+mn-lt"/>
                <a:ea typeface="+mn-ea"/>
                <a:cs typeface="+mn-cs"/>
              </a:rPr>
              <a:t>Two pictures of “Sunny day flooding” in  Miami Beach during a “king tide”.</a:t>
            </a:r>
            <a:r>
              <a:rPr lang="en-US" sz="1200" kern="1200" baseline="0" dirty="0" smtClean="0">
                <a:solidFill>
                  <a:schemeClr val="tx1"/>
                </a:solidFill>
                <a:effectLst/>
                <a:latin typeface="+mn-lt"/>
                <a:ea typeface="+mn-ea"/>
                <a:cs typeface="+mn-cs"/>
              </a:rPr>
              <a:t>  Note the blue sky.  Photographs courtesy of Miami-Dade DERM. </a:t>
            </a:r>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14</a:t>
            </a:fld>
            <a:endParaRPr lang="en-US"/>
          </a:p>
        </p:txBody>
      </p:sp>
    </p:spTree>
    <p:extLst>
      <p:ext uri="{BB962C8B-B14F-4D97-AF65-F5344CB8AC3E}">
        <p14:creationId xmlns:p14="http://schemas.microsoft.com/office/powerpoint/2010/main" val="52278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15</a:t>
            </a:fld>
            <a:endParaRPr lang="en-US"/>
          </a:p>
        </p:txBody>
      </p:sp>
    </p:spTree>
    <p:extLst>
      <p:ext uri="{BB962C8B-B14F-4D97-AF65-F5344CB8AC3E}">
        <p14:creationId xmlns:p14="http://schemas.microsoft.com/office/powerpoint/2010/main" val="1849851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7.8.</a:t>
            </a:r>
            <a:r>
              <a:rPr lang="en-US" sz="1200" kern="1200" dirty="0" smtClean="0">
                <a:solidFill>
                  <a:schemeClr val="tx1"/>
                </a:solidFill>
                <a:effectLst/>
                <a:latin typeface="+mn-lt"/>
                <a:ea typeface="+mn-ea"/>
                <a:cs typeface="+mn-cs"/>
              </a:rPr>
              <a:t>  Frequency of flood events in Miami Beach, Florida.  Modified from </a:t>
            </a:r>
            <a:r>
              <a:rPr lang="en-US" sz="1200" i="1" kern="1200" dirty="0" err="1" smtClean="0">
                <a:solidFill>
                  <a:schemeClr val="tx1"/>
                </a:solidFill>
                <a:effectLst/>
                <a:latin typeface="+mn-lt"/>
                <a:ea typeface="+mn-ea"/>
                <a:cs typeface="+mn-cs"/>
              </a:rPr>
              <a:t>Wdowinski</a:t>
            </a:r>
            <a:r>
              <a:rPr lang="en-US" sz="1200" i="1" kern="1200" dirty="0" smtClean="0">
                <a:solidFill>
                  <a:schemeClr val="tx1"/>
                </a:solidFill>
                <a:effectLst/>
                <a:latin typeface="+mn-lt"/>
                <a:ea typeface="+mn-ea"/>
                <a:cs typeface="+mn-cs"/>
              </a:rPr>
              <a:t> et al.</a:t>
            </a:r>
            <a:r>
              <a:rPr lang="en-US" sz="1200" kern="1200" dirty="0" smtClean="0">
                <a:solidFill>
                  <a:schemeClr val="tx1"/>
                </a:solidFill>
                <a:effectLst/>
                <a:latin typeface="+mn-lt"/>
                <a:ea typeface="+mn-ea"/>
                <a:cs typeface="+mn-cs"/>
              </a:rPr>
              <a:t> (2016).</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16</a:t>
            </a:fld>
            <a:endParaRPr lang="en-US"/>
          </a:p>
        </p:txBody>
      </p:sp>
    </p:spTree>
    <p:extLst>
      <p:ext uri="{BB962C8B-B14F-4D97-AF65-F5344CB8AC3E}">
        <p14:creationId xmlns:p14="http://schemas.microsoft.com/office/powerpoint/2010/main" val="3289155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sz="1200" b="1" kern="1200" dirty="0" smtClean="0">
                <a:solidFill>
                  <a:schemeClr val="tx1"/>
                </a:solidFill>
                <a:effectLst/>
                <a:latin typeface="+mn-lt"/>
                <a:ea typeface="+mn-ea"/>
                <a:cs typeface="+mn-cs"/>
              </a:rPr>
              <a:t>Figure 7.9</a:t>
            </a:r>
            <a:r>
              <a:rPr lang="en-US" sz="1200" kern="1200" dirty="0" smtClean="0">
                <a:solidFill>
                  <a:schemeClr val="tx1"/>
                </a:solidFill>
                <a:effectLst/>
                <a:latin typeface="+mn-lt"/>
                <a:ea typeface="+mn-ea"/>
                <a:cs typeface="+mn-cs"/>
              </a:rPr>
              <a:t>  Glacial </a:t>
            </a:r>
            <a:r>
              <a:rPr lang="en-US" sz="1200" kern="1200" dirty="0" err="1" smtClean="0">
                <a:solidFill>
                  <a:schemeClr val="tx1"/>
                </a:solidFill>
                <a:effectLst/>
                <a:latin typeface="+mn-lt"/>
                <a:ea typeface="+mn-ea"/>
                <a:cs typeface="+mn-cs"/>
              </a:rPr>
              <a:t>isostatic</a:t>
            </a:r>
            <a:r>
              <a:rPr lang="en-US" sz="1200" kern="1200" dirty="0" smtClean="0">
                <a:solidFill>
                  <a:schemeClr val="tx1"/>
                </a:solidFill>
                <a:effectLst/>
                <a:latin typeface="+mn-lt"/>
                <a:ea typeface="+mn-ea"/>
                <a:cs typeface="+mn-cs"/>
              </a:rPr>
              <a:t> adjustment (GIA).  </a:t>
            </a:r>
            <a:r>
              <a:rPr lang="en-US" sz="1200" b="1" kern="1200" dirty="0" smtClean="0">
                <a:solidFill>
                  <a:schemeClr val="tx1"/>
                </a:solidFill>
                <a:effectLst/>
                <a:latin typeface="+mn-lt"/>
                <a:ea typeface="+mn-ea"/>
                <a:cs typeface="+mn-cs"/>
              </a:rPr>
              <a:t>A:</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glaciers load the northern part of a northern hemisphere continent (North America or Scandinavia), reaching a maximum about 20,000 years ago.  Their weight depresses the landscape beneath, but peripheral areas are slightly elevated. </a:t>
            </a:r>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17</a:t>
            </a:fld>
            <a:endParaRPr lang="en-US"/>
          </a:p>
        </p:txBody>
      </p:sp>
    </p:spTree>
    <p:extLst>
      <p:ext uri="{BB962C8B-B14F-4D97-AF65-F5344CB8AC3E}">
        <p14:creationId xmlns:p14="http://schemas.microsoft.com/office/powerpoint/2010/main" val="2641211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7.9B</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After the glaciers melt, the land beneath them begins to rise; the residual depression becomes a shallow bay (e.g., Hudson Bay in North America).  The peripheral bulges slowly collapse.  Both the central uplift and the peripheral bulge collapse continue today,</a:t>
            </a:r>
            <a:r>
              <a:rPr lang="en-US" sz="1200" kern="1200" baseline="0" dirty="0" smtClean="0">
                <a:solidFill>
                  <a:schemeClr val="tx1"/>
                </a:solidFill>
                <a:effectLst/>
                <a:latin typeface="+mn-lt"/>
                <a:ea typeface="+mn-ea"/>
                <a:cs typeface="+mn-cs"/>
              </a:rPr>
              <a:t> related to the viscosity of Earth’s mantle, which flows slowly and slows down the adjustment process. </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18</a:t>
            </a:fld>
            <a:endParaRPr lang="en-US"/>
          </a:p>
        </p:txBody>
      </p:sp>
    </p:spTree>
    <p:extLst>
      <p:ext uri="{BB962C8B-B14F-4D97-AF65-F5344CB8AC3E}">
        <p14:creationId xmlns:p14="http://schemas.microsoft.com/office/powerpoint/2010/main" val="113241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7.10.</a:t>
            </a:r>
            <a:r>
              <a:rPr lang="en-US" sz="1200" kern="1200" dirty="0" smtClean="0">
                <a:solidFill>
                  <a:schemeClr val="tx1"/>
                </a:solidFill>
                <a:effectLst/>
                <a:latin typeface="+mn-lt"/>
                <a:ea typeface="+mn-ea"/>
                <a:cs typeface="+mn-cs"/>
              </a:rPr>
              <a:t> Water level at The Battery, New York, as measured by a tide gauge, showing storm surge associated with Hurricane Sandy beginning at midnight (OO hours) on October 29, 2012.  At the height of the storm, local sea level was 9 feet (nearly 3 meters) above normal. Note that water levels stayed elevated for more than a day.  Data courtesy of NOAA/NOS.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19</a:t>
            </a:fld>
            <a:endParaRPr lang="en-US"/>
          </a:p>
        </p:txBody>
      </p:sp>
    </p:spTree>
    <p:extLst>
      <p:ext uri="{BB962C8B-B14F-4D97-AF65-F5344CB8AC3E}">
        <p14:creationId xmlns:p14="http://schemas.microsoft.com/office/powerpoint/2010/main" val="1500264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7.11.</a:t>
            </a:r>
            <a:r>
              <a:rPr lang="en-US" sz="1200" kern="1200" dirty="0" smtClean="0">
                <a:solidFill>
                  <a:schemeClr val="tx1"/>
                </a:solidFill>
                <a:effectLst/>
                <a:latin typeface="+mn-lt"/>
                <a:ea typeface="+mn-ea"/>
                <a:cs typeface="+mn-cs"/>
              </a:rPr>
              <a:t>  Average sea surface temperature (SST) in the North Atlantic since 1970, relative to the average temperature from 1901 - 1970.  Modified from </a:t>
            </a:r>
            <a:r>
              <a:rPr lang="en-US" sz="1200" i="1" kern="1200" dirty="0" smtClean="0">
                <a:solidFill>
                  <a:schemeClr val="tx1"/>
                </a:solidFill>
                <a:effectLst/>
                <a:latin typeface="+mn-lt"/>
                <a:ea typeface="+mn-ea"/>
                <a:cs typeface="+mn-cs"/>
              </a:rPr>
              <a:t>Yang et al.</a:t>
            </a:r>
            <a:r>
              <a:rPr lang="en-US" sz="1200" kern="1200" dirty="0" smtClean="0">
                <a:solidFill>
                  <a:schemeClr val="tx1"/>
                </a:solidFill>
                <a:effectLst/>
                <a:latin typeface="+mn-lt"/>
                <a:ea typeface="+mn-ea"/>
                <a:cs typeface="+mn-cs"/>
              </a:rPr>
              <a:t> [2016].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20</a:t>
            </a:fld>
            <a:endParaRPr lang="en-US"/>
          </a:p>
        </p:txBody>
      </p:sp>
    </p:spTree>
    <p:extLst>
      <p:ext uri="{BB962C8B-B14F-4D97-AF65-F5344CB8AC3E}">
        <p14:creationId xmlns:p14="http://schemas.microsoft.com/office/powerpoint/2010/main" val="3972947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6.2.</a:t>
            </a:r>
            <a:r>
              <a:rPr lang="en-US" sz="1200" kern="1200" dirty="0" smtClean="0">
                <a:solidFill>
                  <a:schemeClr val="tx1"/>
                </a:solidFill>
                <a:effectLst/>
                <a:latin typeface="+mn-lt"/>
                <a:ea typeface="+mn-ea"/>
                <a:cs typeface="+mn-cs"/>
              </a:rPr>
              <a:t> Lead in topsoil in London, England, measured by the British Geological Survey in 2008-2009.  The scale bar on the right is in units of milligrams (mg) of lead per kilogram (kg) of soil (mg/kg).   Levels above 100 mg/kg are generally considered unsafe, although the Dutch government sets a standard of 40mg/kg. Note that most of central London exceeds even the higher value.  Most major urban centers show similar levels of lead contamination in their topsoil. Reproduced by permission of the British Geological Survey © NERC.  All rights reserved. CP14/021.</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3</a:t>
            </a:fld>
            <a:endParaRPr lang="en-US"/>
          </a:p>
        </p:txBody>
      </p:sp>
    </p:spTree>
    <p:extLst>
      <p:ext uri="{BB962C8B-B14F-4D97-AF65-F5344CB8AC3E}">
        <p14:creationId xmlns:p14="http://schemas.microsoft.com/office/powerpoint/2010/main" val="3039974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7.12.</a:t>
            </a:r>
            <a:r>
              <a:rPr lang="en-US" sz="1200" kern="1200" dirty="0" smtClean="0">
                <a:solidFill>
                  <a:schemeClr val="tx1"/>
                </a:solidFill>
                <a:effectLst/>
                <a:latin typeface="+mn-lt"/>
                <a:ea typeface="+mn-ea"/>
                <a:cs typeface="+mn-cs"/>
              </a:rPr>
              <a:t>  King Canute commands the tides to stop.  From a 19th century drawing by  French artist Alphonse-Marie-</a:t>
            </a:r>
            <a:r>
              <a:rPr lang="en-US" sz="1200" kern="1200" dirty="0" err="1" smtClean="0">
                <a:solidFill>
                  <a:schemeClr val="tx1"/>
                </a:solidFill>
                <a:effectLst/>
                <a:latin typeface="+mn-lt"/>
                <a:ea typeface="+mn-ea"/>
                <a:cs typeface="+mn-cs"/>
              </a:rPr>
              <a:t>Adolphe</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Neuville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21</a:t>
            </a:fld>
            <a:endParaRPr lang="en-US"/>
          </a:p>
        </p:txBody>
      </p:sp>
    </p:spTree>
    <p:extLst>
      <p:ext uri="{BB962C8B-B14F-4D97-AF65-F5344CB8AC3E}">
        <p14:creationId xmlns:p14="http://schemas.microsoft.com/office/powerpoint/2010/main" val="3052161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22</a:t>
            </a:fld>
            <a:endParaRPr lang="en-US"/>
          </a:p>
        </p:txBody>
      </p:sp>
    </p:spTree>
    <p:extLst>
      <p:ext uri="{BB962C8B-B14F-4D97-AF65-F5344CB8AC3E}">
        <p14:creationId xmlns:p14="http://schemas.microsoft.com/office/powerpoint/2010/main" val="2009357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23</a:t>
            </a:fld>
            <a:endParaRPr lang="en-US"/>
          </a:p>
        </p:txBody>
      </p:sp>
    </p:spTree>
    <p:extLst>
      <p:ext uri="{BB962C8B-B14F-4D97-AF65-F5344CB8AC3E}">
        <p14:creationId xmlns:p14="http://schemas.microsoft.com/office/powerpoint/2010/main" val="3268335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25</a:t>
            </a:fld>
            <a:endParaRPr lang="en-US"/>
          </a:p>
        </p:txBody>
      </p:sp>
    </p:spTree>
    <p:extLst>
      <p:ext uri="{BB962C8B-B14F-4D97-AF65-F5344CB8AC3E}">
        <p14:creationId xmlns:p14="http://schemas.microsoft.com/office/powerpoint/2010/main" val="910954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26</a:t>
            </a:fld>
            <a:endParaRPr lang="en-US"/>
          </a:p>
        </p:txBody>
      </p:sp>
    </p:spTree>
    <p:extLst>
      <p:ext uri="{BB962C8B-B14F-4D97-AF65-F5344CB8AC3E}">
        <p14:creationId xmlns:p14="http://schemas.microsoft.com/office/powerpoint/2010/main" val="448150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27</a:t>
            </a:fld>
            <a:endParaRPr lang="en-US"/>
          </a:p>
        </p:txBody>
      </p:sp>
    </p:spTree>
    <p:extLst>
      <p:ext uri="{BB962C8B-B14F-4D97-AF65-F5344CB8AC3E}">
        <p14:creationId xmlns:p14="http://schemas.microsoft.com/office/powerpoint/2010/main" val="348749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28</a:t>
            </a:fld>
            <a:endParaRPr lang="en-US"/>
          </a:p>
        </p:txBody>
      </p:sp>
    </p:spTree>
    <p:extLst>
      <p:ext uri="{BB962C8B-B14F-4D97-AF65-F5344CB8AC3E}">
        <p14:creationId xmlns:p14="http://schemas.microsoft.com/office/powerpoint/2010/main" val="2224729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29</a:t>
            </a:fld>
            <a:endParaRPr lang="en-US"/>
          </a:p>
        </p:txBody>
      </p:sp>
    </p:spTree>
    <p:extLst>
      <p:ext uri="{BB962C8B-B14F-4D97-AF65-F5344CB8AC3E}">
        <p14:creationId xmlns:p14="http://schemas.microsoft.com/office/powerpoint/2010/main" val="1698165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4</a:t>
            </a:fld>
            <a:endParaRPr lang="en-US"/>
          </a:p>
        </p:txBody>
      </p:sp>
    </p:spTree>
    <p:extLst>
      <p:ext uri="{BB962C8B-B14F-4D97-AF65-F5344CB8AC3E}">
        <p14:creationId xmlns:p14="http://schemas.microsoft.com/office/powerpoint/2010/main" val="2399304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6.3.</a:t>
            </a:r>
            <a:r>
              <a:rPr lang="en-US" sz="1200" kern="1200" dirty="0" smtClean="0">
                <a:solidFill>
                  <a:schemeClr val="tx1"/>
                </a:solidFill>
                <a:effectLst/>
                <a:latin typeface="+mn-lt"/>
                <a:ea typeface="+mn-ea"/>
                <a:cs typeface="+mn-cs"/>
              </a:rPr>
              <a:t>  Estimated “external” (unaccounted) costs in 2005 of 406 coal-burning power plants in the US.  These costs mainly reflect premature deaths from air pollution, based on estimated lost earning potential and taxes, and do not include “upstream” costs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land degradation from coal mining) or “downstream” costs (e.g.,  surface water pollution from mercury or fly ash, ground water pollution, or global warming).  From National Academy (2010).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5</a:t>
            </a:fld>
            <a:endParaRPr lang="en-US"/>
          </a:p>
        </p:txBody>
      </p:sp>
    </p:spTree>
    <p:extLst>
      <p:ext uri="{BB962C8B-B14F-4D97-AF65-F5344CB8AC3E}">
        <p14:creationId xmlns:p14="http://schemas.microsoft.com/office/powerpoint/2010/main" val="134271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6.4</a:t>
            </a:r>
            <a:r>
              <a:rPr lang="en-US" sz="1200" kern="1200" dirty="0" smtClean="0">
                <a:solidFill>
                  <a:schemeClr val="tx1"/>
                </a:solidFill>
                <a:effectLst/>
                <a:latin typeface="+mn-lt"/>
                <a:ea typeface="+mn-ea"/>
                <a:cs typeface="+mn-cs"/>
              </a:rPr>
              <a:t>.  A solar-thermal plant in southeastern California.  Mirrors on the ground focus sunlight on the central tower to heat a working fluid, which drives a turbine.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6</a:t>
            </a:fld>
            <a:endParaRPr lang="en-US"/>
          </a:p>
        </p:txBody>
      </p:sp>
    </p:spTree>
    <p:extLst>
      <p:ext uri="{BB962C8B-B14F-4D97-AF65-F5344CB8AC3E}">
        <p14:creationId xmlns:p14="http://schemas.microsoft.com/office/powerpoint/2010/main" val="3195270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7.1.</a:t>
            </a:r>
            <a:r>
              <a:rPr lang="en-US" sz="1200" kern="1200" dirty="0" smtClean="0">
                <a:solidFill>
                  <a:schemeClr val="tx1"/>
                </a:solidFill>
                <a:effectLst/>
                <a:latin typeface="+mn-lt"/>
                <a:ea typeface="+mn-ea"/>
                <a:cs typeface="+mn-cs"/>
              </a:rPr>
              <a:t>  A large suburban parking lot near Pittsburgh, Pennsylvania, typical of many suburban areas in the US and other industrialized countries, with extensive “hardscape”.  Elimination of green space reduces percolation of rainwater into the ground, forcing run-off to flow immediately into adjacent streams or rivers, causing flooding during high rainfall events.   Note the oil patch in the foreground, a common surface deposit on city streets and parking lots. Run-off from these deposits includes toxic substances that course through our streams and rivers, eventually winding up in the ocean, and in the fish we eat.  Photo by the author, taken August 2012.</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7</a:t>
            </a:fld>
            <a:endParaRPr lang="en-US"/>
          </a:p>
        </p:txBody>
      </p:sp>
    </p:spTree>
    <p:extLst>
      <p:ext uri="{BB962C8B-B14F-4D97-AF65-F5344CB8AC3E}">
        <p14:creationId xmlns:p14="http://schemas.microsoft.com/office/powerpoint/2010/main" val="3622114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8</a:t>
            </a:fld>
            <a:endParaRPr lang="en-US"/>
          </a:p>
        </p:txBody>
      </p:sp>
    </p:spTree>
    <p:extLst>
      <p:ext uri="{BB962C8B-B14F-4D97-AF65-F5344CB8AC3E}">
        <p14:creationId xmlns:p14="http://schemas.microsoft.com/office/powerpoint/2010/main" val="1094580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7.2.  The Danube River in Romania, near its border with Ukraine, ends in a classic delta shape, where the river empties into the Black Sea.  It is one of the largest deltas in Europe, and parts of it have been designated a World Heritage site due to unique wetland ecosystems. This image is from NASA’s Landsat satellite.  Image courtesy of NASA.</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9</a:t>
            </a:fld>
            <a:endParaRPr lang="en-US"/>
          </a:p>
        </p:txBody>
      </p:sp>
    </p:spTree>
    <p:extLst>
      <p:ext uri="{BB962C8B-B14F-4D97-AF65-F5344CB8AC3E}">
        <p14:creationId xmlns:p14="http://schemas.microsoft.com/office/powerpoint/2010/main" val="823480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7.3.</a:t>
            </a:r>
            <a:r>
              <a:rPr lang="en-US" sz="1200" kern="1200" dirty="0" smtClean="0">
                <a:solidFill>
                  <a:schemeClr val="tx1"/>
                </a:solidFill>
                <a:effectLst/>
                <a:latin typeface="+mn-lt"/>
                <a:ea typeface="+mn-ea"/>
                <a:cs typeface="+mn-cs"/>
              </a:rPr>
              <a:t>  A delta house, with the main living space on the second floor.  Photo by the author, taken March 2016.</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10</a:t>
            </a:fld>
            <a:endParaRPr lang="en-US"/>
          </a:p>
        </p:txBody>
      </p:sp>
    </p:spTree>
    <p:extLst>
      <p:ext uri="{BB962C8B-B14F-4D97-AF65-F5344CB8AC3E}">
        <p14:creationId xmlns:p14="http://schemas.microsoft.com/office/powerpoint/2010/main" val="1094563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DFCD74-52B9-0046-9947-24220C316A36}" type="datetimeFigureOut">
              <a:rPr lang="en-US" smtClean="0"/>
              <a:t>2/12/17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191056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DFCD74-52B9-0046-9947-24220C316A36}" type="datetimeFigureOut">
              <a:rPr lang="en-US" smtClean="0"/>
              <a:t>2/12/17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3265569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DFCD74-52B9-0046-9947-24220C316A36}" type="datetimeFigureOut">
              <a:rPr lang="en-US" smtClean="0"/>
              <a:t>2/12/17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3211478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DFCD74-52B9-0046-9947-24220C316A36}" type="datetimeFigureOut">
              <a:rPr lang="en-US" smtClean="0"/>
              <a:t>2/12/17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351665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DFCD74-52B9-0046-9947-24220C316A36}" type="datetimeFigureOut">
              <a:rPr lang="en-US" smtClean="0"/>
              <a:t>2/12/17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2575640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DFCD74-52B9-0046-9947-24220C316A36}" type="datetimeFigureOut">
              <a:rPr lang="en-US" smtClean="0"/>
              <a:t>2/12/17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3172176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DFCD74-52B9-0046-9947-24220C316A36}" type="datetimeFigureOut">
              <a:rPr lang="en-US" smtClean="0"/>
              <a:t>2/12/17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3649317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DFCD74-52B9-0046-9947-24220C316A36}" type="datetimeFigureOut">
              <a:rPr lang="en-US" smtClean="0"/>
              <a:t>2/12/17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960887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DFCD74-52B9-0046-9947-24220C316A36}" type="datetimeFigureOut">
              <a:rPr lang="en-US" smtClean="0"/>
              <a:t>2/12/17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55800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DFCD74-52B9-0046-9947-24220C316A36}" type="datetimeFigureOut">
              <a:rPr lang="en-US" smtClean="0"/>
              <a:t>2/12/17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4052188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DFCD74-52B9-0046-9947-24220C316A36}" type="datetimeFigureOut">
              <a:rPr lang="en-US" smtClean="0"/>
              <a:t>2/12/17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11164929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FCD74-52B9-0046-9947-24220C316A36}" type="datetimeFigureOut">
              <a:rPr lang="en-US" smtClean="0"/>
              <a:t>2/12/17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54F4F-EC34-C141-A6C0-664521836207}" type="slidenum">
              <a:rPr lang="en-US" smtClean="0"/>
              <a:t>‹#›</a:t>
            </a:fld>
            <a:endParaRPr lang="en-US"/>
          </a:p>
        </p:txBody>
      </p:sp>
    </p:spTree>
    <p:extLst>
      <p:ext uri="{BB962C8B-B14F-4D97-AF65-F5344CB8AC3E}">
        <p14:creationId xmlns:p14="http://schemas.microsoft.com/office/powerpoint/2010/main" val="2402374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34357"/>
            <a:ext cx="7772400" cy="1470025"/>
          </a:xfrm>
        </p:spPr>
        <p:txBody>
          <a:bodyPr>
            <a:normAutofit fontScale="90000"/>
          </a:bodyPr>
          <a:lstStyle/>
          <a:p>
            <a:r>
              <a:rPr lang="en-US" dirty="0" smtClean="0"/>
              <a:t>Figures from Curbing Catastrophe</a:t>
            </a:r>
            <a:br>
              <a:rPr lang="en-US" dirty="0" smtClean="0"/>
            </a:br>
            <a:r>
              <a:rPr lang="en-US" dirty="0" smtClean="0"/>
              <a:t>(Chapters Six </a:t>
            </a:r>
            <a:r>
              <a:rPr lang="en-US" smtClean="0"/>
              <a:t>and Seven</a:t>
            </a:r>
            <a:r>
              <a:rPr lang="en-US" smtClean="0"/>
              <a:t>)</a:t>
            </a:r>
            <a:endParaRPr lang="en-US" dirty="0"/>
          </a:p>
        </p:txBody>
      </p:sp>
      <p:sp>
        <p:nvSpPr>
          <p:cNvPr id="3" name="Subtitle 2"/>
          <p:cNvSpPr>
            <a:spLocks noGrp="1"/>
          </p:cNvSpPr>
          <p:nvPr>
            <p:ph type="subTitle" idx="1"/>
          </p:nvPr>
        </p:nvSpPr>
        <p:spPr>
          <a:xfrm>
            <a:off x="1371600" y="3445628"/>
            <a:ext cx="6400800" cy="1752600"/>
          </a:xfrm>
        </p:spPr>
        <p:txBody>
          <a:bodyPr/>
          <a:lstStyle/>
          <a:p>
            <a:r>
              <a:rPr lang="en-US" dirty="0" smtClean="0"/>
              <a:t>Timothy H Dixon</a:t>
            </a:r>
          </a:p>
          <a:p>
            <a:r>
              <a:rPr lang="en-US" dirty="0" smtClean="0"/>
              <a:t>University of South Florida</a:t>
            </a:r>
          </a:p>
          <a:p>
            <a:r>
              <a:rPr lang="en-US" dirty="0" smtClean="0"/>
              <a:t>Tampa</a:t>
            </a:r>
            <a:endParaRPr lang="en-US" dirty="0"/>
          </a:p>
        </p:txBody>
      </p:sp>
    </p:spTree>
    <p:extLst>
      <p:ext uri="{BB962C8B-B14F-4D97-AF65-F5344CB8AC3E}">
        <p14:creationId xmlns:p14="http://schemas.microsoft.com/office/powerpoint/2010/main" val="32199572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pic>
        <p:nvPicPr>
          <p:cNvPr id="6" name="Picture 5"/>
          <p:cNvPicPr preferRelativeResize="0">
            <a:picLocks noChangeAspect="1"/>
          </p:cNvPicPr>
          <p:nvPr/>
        </p:nvPicPr>
        <p:blipFill rotWithShape="1">
          <a:blip r:embed="rId3">
            <a:extLst>
              <a:ext uri="{28A0092B-C50C-407E-A947-70E740481C1C}">
                <a14:useLocalDpi xmlns:a14="http://schemas.microsoft.com/office/drawing/2010/main" val="0"/>
              </a:ext>
            </a:extLst>
          </a:blip>
          <a:srcRect t="-2112" b="-6236"/>
          <a:stretch/>
        </p:blipFill>
        <p:spPr>
          <a:xfrm>
            <a:off x="588351" y="180566"/>
            <a:ext cx="8023312" cy="6520312"/>
          </a:xfrm>
          <a:prstGeom prst="rect">
            <a:avLst/>
          </a:prstGeom>
        </p:spPr>
      </p:pic>
    </p:spTree>
    <p:extLst>
      <p:ext uri="{BB962C8B-B14F-4D97-AF65-F5344CB8AC3E}">
        <p14:creationId xmlns:p14="http://schemas.microsoft.com/office/powerpoint/2010/main" val="41197703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pic>
        <p:nvPicPr>
          <p:cNvPr id="6" name="Picture 5"/>
          <p:cNvPicPr preferRelativeResize="0">
            <a:picLocks noChangeAspect="1"/>
          </p:cNvPicPr>
          <p:nvPr/>
        </p:nvPicPr>
        <p:blipFill rotWithShape="1">
          <a:blip r:embed="rId3">
            <a:extLst>
              <a:ext uri="{28A0092B-C50C-407E-A947-70E740481C1C}">
                <a14:useLocalDpi xmlns:a14="http://schemas.microsoft.com/office/drawing/2010/main" val="0"/>
              </a:ext>
            </a:extLst>
          </a:blip>
          <a:srcRect l="21667" t="36721" r="28336" b="27160"/>
          <a:stretch/>
        </p:blipFill>
        <p:spPr bwMode="auto">
          <a:xfrm>
            <a:off x="96663" y="158882"/>
            <a:ext cx="9039967" cy="65299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39260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7-5GRACE_Cover.jpg"/>
          <p:cNvPicPr preferRelativeResize="0">
            <a:picLocks noGrp="1" noChangeAspect="1"/>
          </p:cNvPicPr>
          <p:nvPr>
            <p:ph idx="1"/>
          </p:nvPr>
        </p:nvPicPr>
        <p:blipFill>
          <a:blip r:embed="rId3">
            <a:extLst>
              <a:ext uri="{28A0092B-C50C-407E-A947-70E740481C1C}">
                <a14:useLocalDpi xmlns:a14="http://schemas.microsoft.com/office/drawing/2010/main" val="0"/>
              </a:ext>
            </a:extLst>
          </a:blip>
          <a:srcRect t="6146" b="6146"/>
          <a:stretch>
            <a:fillRect/>
          </a:stretch>
        </p:blipFill>
        <p:spPr>
          <a:xfrm>
            <a:off x="186271" y="736615"/>
            <a:ext cx="8805670" cy="4842780"/>
          </a:xfrm>
        </p:spPr>
      </p:pic>
    </p:spTree>
    <p:extLst>
      <p:ext uri="{BB962C8B-B14F-4D97-AF65-F5344CB8AC3E}">
        <p14:creationId xmlns:p14="http://schemas.microsoft.com/office/powerpoint/2010/main" val="41420540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l="13333" t="22502" r="17776" b="34720"/>
          <a:stretch/>
        </p:blipFill>
        <p:spPr bwMode="auto">
          <a:xfrm>
            <a:off x="-1473160" y="-245495"/>
            <a:ext cx="10961972" cy="6807049"/>
          </a:xfrm>
          <a:prstGeom prst="rect">
            <a:avLst/>
          </a:prstGeom>
          <a:ln>
            <a:noFill/>
          </a:ln>
          <a:extLst>
            <a:ext uri="{53640926-AAD7-44d8-BBD7-CCE9431645EC}">
              <a14:shadowObscured xmlns:a14="http://schemas.microsoft.com/office/drawing/2010/main"/>
            </a:ext>
          </a:extLst>
        </p:spPr>
      </p:pic>
      <p:sp>
        <p:nvSpPr>
          <p:cNvPr id="7" name="Title 6"/>
          <p:cNvSpPr>
            <a:spLocks noGrp="1"/>
          </p:cNvSpPr>
          <p:nvPr>
            <p:ph type="title"/>
          </p:nvPr>
        </p:nvSpPr>
        <p:spPr/>
        <p:txBody>
          <a:bodyPr/>
          <a:lstStyle/>
          <a:p>
            <a:endParaRPr lang="en-US"/>
          </a:p>
        </p:txBody>
      </p:sp>
      <p:sp>
        <p:nvSpPr>
          <p:cNvPr id="8" name="TextBox 7"/>
          <p:cNvSpPr txBox="1"/>
          <p:nvPr/>
        </p:nvSpPr>
        <p:spPr>
          <a:xfrm>
            <a:off x="4876833" y="270965"/>
            <a:ext cx="3219000" cy="830997"/>
          </a:xfrm>
          <a:prstGeom prst="rect">
            <a:avLst/>
          </a:prstGeom>
          <a:noFill/>
        </p:spPr>
        <p:txBody>
          <a:bodyPr wrap="none" rtlCol="0">
            <a:spAutoFit/>
          </a:bodyPr>
          <a:lstStyle/>
          <a:p>
            <a:r>
              <a:rPr lang="en-US" sz="2400" dirty="0" smtClean="0"/>
              <a:t>Greenland Mass Change</a:t>
            </a:r>
          </a:p>
          <a:p>
            <a:r>
              <a:rPr lang="en-US" sz="2400" dirty="0"/>
              <a:t> </a:t>
            </a:r>
            <a:r>
              <a:rPr lang="en-US" sz="2400" dirty="0" smtClean="0"/>
              <a:t>          from GRACE</a:t>
            </a:r>
            <a:endParaRPr lang="en-US" sz="2400" dirty="0"/>
          </a:p>
        </p:txBody>
      </p:sp>
    </p:spTree>
    <p:extLst>
      <p:ext uri="{BB962C8B-B14F-4D97-AF65-F5344CB8AC3E}">
        <p14:creationId xmlns:p14="http://schemas.microsoft.com/office/powerpoint/2010/main" val="27022984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Content Placeholder 5"/>
          <p:cNvPicPr>
            <a:picLocks noGrp="1"/>
          </p:cNvPicPr>
          <p:nvPr>
            <p:ph idx="1"/>
          </p:nvPr>
        </p:nvPicPr>
        <p:blipFill>
          <a:blip r:embed="rId3">
            <a:extLst>
              <a:ext uri="{28A0092B-C50C-407E-A947-70E740481C1C}">
                <a14:useLocalDpi xmlns:a14="http://schemas.microsoft.com/office/drawing/2010/main" val="0"/>
              </a:ext>
            </a:extLst>
          </a:blip>
          <a:srcRect t="7378" b="7378"/>
          <a:stretch>
            <a:fillRect/>
          </a:stretch>
        </p:blipFill>
        <p:spPr bwMode="auto">
          <a:xfrm>
            <a:off x="457200" y="821282"/>
            <a:ext cx="8229600" cy="4525963"/>
          </a:xfrm>
          <a:prstGeom prst="rect">
            <a:avLst/>
          </a:prstGeom>
          <a:noFill/>
          <a:ln>
            <a:noFill/>
          </a:ln>
        </p:spPr>
      </p:pic>
    </p:spTree>
    <p:extLst>
      <p:ext uri="{BB962C8B-B14F-4D97-AF65-F5344CB8AC3E}">
        <p14:creationId xmlns:p14="http://schemas.microsoft.com/office/powerpoint/2010/main" val="30739914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Content Placeholder 5"/>
          <p:cNvPicPr>
            <a:picLocks noGrp="1"/>
          </p:cNvPicPr>
          <p:nvPr>
            <p:ph idx="1"/>
          </p:nvPr>
        </p:nvPicPr>
        <p:blipFill>
          <a:blip r:embed="rId3">
            <a:extLst>
              <a:ext uri="{28A0092B-C50C-407E-A947-70E740481C1C}">
                <a14:useLocalDpi xmlns:a14="http://schemas.microsoft.com/office/drawing/2010/main" val="0"/>
              </a:ext>
            </a:extLst>
          </a:blip>
          <a:srcRect t="8635" b="8635"/>
          <a:stretch>
            <a:fillRect/>
          </a:stretch>
        </p:blipFill>
        <p:spPr bwMode="auto">
          <a:xfrm>
            <a:off x="457200" y="804349"/>
            <a:ext cx="8229600" cy="4525963"/>
          </a:xfrm>
          <a:prstGeom prst="rect">
            <a:avLst/>
          </a:prstGeom>
          <a:noFill/>
          <a:ln>
            <a:noFill/>
          </a:ln>
        </p:spPr>
      </p:pic>
    </p:spTree>
    <p:extLst>
      <p:ext uri="{BB962C8B-B14F-4D97-AF65-F5344CB8AC3E}">
        <p14:creationId xmlns:p14="http://schemas.microsoft.com/office/powerpoint/2010/main" val="193170347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t="22502" b="22502"/>
          <a:stretch/>
        </p:blipFill>
        <p:spPr bwMode="auto">
          <a:xfrm>
            <a:off x="-3335866" y="-2820469"/>
            <a:ext cx="16459200" cy="9051926"/>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660422" y="118543"/>
            <a:ext cx="8247671" cy="523220"/>
          </a:xfrm>
          <a:prstGeom prst="rect">
            <a:avLst/>
          </a:prstGeom>
          <a:noFill/>
        </p:spPr>
        <p:txBody>
          <a:bodyPr wrap="none" rtlCol="0">
            <a:spAutoFit/>
          </a:bodyPr>
          <a:lstStyle/>
          <a:p>
            <a:r>
              <a:rPr lang="en-US" sz="2800" dirty="0" smtClean="0"/>
              <a:t>Frequency of Sunny Day Floods in Miami Beach, Florida</a:t>
            </a:r>
            <a:endParaRPr lang="en-US" sz="2800" dirty="0"/>
          </a:p>
        </p:txBody>
      </p:sp>
    </p:spTree>
    <p:extLst>
      <p:ext uri="{BB962C8B-B14F-4D97-AF65-F5344CB8AC3E}">
        <p14:creationId xmlns:p14="http://schemas.microsoft.com/office/powerpoint/2010/main" val="26523030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goes up…</a:t>
            </a:r>
            <a:endParaRPr lang="en-US" dirty="0"/>
          </a:p>
        </p:txBody>
      </p:sp>
      <p:pic>
        <p:nvPicPr>
          <p:cNvPr id="5" name="Content Placeholder 4"/>
          <p:cNvPicPr>
            <a:picLocks noGrp="1"/>
          </p:cNvPicPr>
          <p:nvPr>
            <p:ph idx="1"/>
          </p:nvPr>
        </p:nvPicPr>
        <p:blipFill rotWithShape="1">
          <a:blip r:embed="rId3">
            <a:extLst>
              <a:ext uri="{28A0092B-C50C-407E-A947-70E740481C1C}">
                <a14:useLocalDpi xmlns:a14="http://schemas.microsoft.com/office/drawing/2010/main" val="0"/>
              </a:ext>
            </a:extLst>
          </a:blip>
          <a:srcRect t="13336" b="13336"/>
          <a:stretch/>
        </p:blipFill>
        <p:spPr bwMode="auto">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87738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en-US" dirty="0" smtClean="0"/>
              <a:t>…will come down</a:t>
            </a:r>
            <a:endParaRPr lang="en-US" dirty="0"/>
          </a:p>
        </p:txBody>
      </p:sp>
      <p:pic>
        <p:nvPicPr>
          <p:cNvPr id="7" name="Picture 6"/>
          <p:cNvPicPr preferRelativeResize="0">
            <a:picLocks noChangeAspect="1"/>
          </p:cNvPicPr>
          <p:nvPr/>
        </p:nvPicPr>
        <p:blipFill rotWithShape="1">
          <a:blip r:embed="rId3">
            <a:extLst>
              <a:ext uri="{28A0092B-C50C-407E-A947-70E740481C1C}">
                <a14:useLocalDpi xmlns:a14="http://schemas.microsoft.com/office/drawing/2010/main" val="0"/>
              </a:ext>
            </a:extLst>
          </a:blip>
          <a:srcRect t="17778" b="37777"/>
          <a:stretch/>
        </p:blipFill>
        <p:spPr bwMode="auto">
          <a:xfrm>
            <a:off x="457227" y="1803414"/>
            <a:ext cx="8229600" cy="2743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73196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821"/>
            <a:ext cx="8229600" cy="1143000"/>
          </a:xfrm>
        </p:spPr>
        <p:txBody>
          <a:bodyPr>
            <a:normAutofit/>
          </a:bodyPr>
          <a:lstStyle/>
          <a:p>
            <a:r>
              <a:rPr lang="en-US" sz="3200" dirty="0" smtClean="0"/>
              <a:t>Storm Surge during Sandy</a:t>
            </a:r>
            <a:endParaRPr lang="en-US" sz="3200" dirty="0"/>
          </a:p>
        </p:txBody>
      </p:sp>
      <p:sp>
        <p:nvSpPr>
          <p:cNvPr id="3" name="Content Placeholder 2"/>
          <p:cNvSpPr>
            <a:spLocks noGrp="1"/>
          </p:cNvSpPr>
          <p:nvPr>
            <p:ph idx="1"/>
          </p:nvPr>
        </p:nvSpPr>
        <p:spPr/>
        <p:txBody>
          <a:bodyPr/>
          <a:lstStyle/>
          <a:p>
            <a:endParaRPr lang="en-US"/>
          </a:p>
        </p:txBody>
      </p:sp>
      <p:pic>
        <p:nvPicPr>
          <p:cNvPr id="5" name="Picture 4"/>
          <p:cNvPicPr preferRelativeResize="0">
            <a:picLocks noChangeAspect="1"/>
          </p:cNvPicPr>
          <p:nvPr/>
        </p:nvPicPr>
        <p:blipFill rotWithShape="1">
          <a:blip r:embed="rId3">
            <a:extLst>
              <a:ext uri="{28A0092B-C50C-407E-A947-70E740481C1C}">
                <a14:useLocalDpi xmlns:a14="http://schemas.microsoft.com/office/drawing/2010/main" val="0"/>
              </a:ext>
            </a:extLst>
          </a:blip>
          <a:srcRect l="22499" t="25000" r="29999" b="38333"/>
          <a:stretch/>
        </p:blipFill>
        <p:spPr bwMode="auto">
          <a:xfrm>
            <a:off x="526650" y="570668"/>
            <a:ext cx="7724306" cy="59626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9830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Macintosh HD:Users:timdixon:Desktop:wvamntop_l7_22may02_roll-02.jp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327" y="341606"/>
            <a:ext cx="8097926" cy="6073445"/>
          </a:xfrm>
          <a:prstGeom prst="rect">
            <a:avLst/>
          </a:prstGeom>
          <a:noFill/>
          <a:ln>
            <a:noFill/>
          </a:ln>
        </p:spPr>
      </p:pic>
    </p:spTree>
    <p:extLst>
      <p:ext uri="{BB962C8B-B14F-4D97-AF65-F5344CB8AC3E}">
        <p14:creationId xmlns:p14="http://schemas.microsoft.com/office/powerpoint/2010/main" val="34539802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7" name="Picture 6"/>
          <p:cNvPicPr preferRelativeResize="0">
            <a:picLocks noChangeAspect="1"/>
          </p:cNvPicPr>
          <p:nvPr/>
        </p:nvPicPr>
        <p:blipFill rotWithShape="1">
          <a:blip r:embed="rId3">
            <a:extLst>
              <a:ext uri="{28A0092B-C50C-407E-A947-70E740481C1C}">
                <a14:useLocalDpi xmlns:a14="http://schemas.microsoft.com/office/drawing/2010/main" val="0"/>
              </a:ext>
            </a:extLst>
          </a:blip>
          <a:srcRect l="24918" t="40001" r="27457" b="24122"/>
          <a:stretch/>
        </p:blipFill>
        <p:spPr bwMode="auto">
          <a:xfrm>
            <a:off x="220165" y="-262858"/>
            <a:ext cx="8887968" cy="66947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31951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5" name="Title 4"/>
          <p:cNvSpPr>
            <a:spLocks noGrp="1"/>
          </p:cNvSpPr>
          <p:nvPr>
            <p:ph type="title"/>
          </p:nvPr>
        </p:nvSpPr>
        <p:spPr/>
        <p:txBody>
          <a:bodyPr/>
          <a:lstStyle/>
          <a:p>
            <a:endParaRPr lang="en-US"/>
          </a:p>
        </p:txBody>
      </p:sp>
      <p:pic>
        <p:nvPicPr>
          <p:cNvPr id="6" name="Picture 5"/>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533" y="649626"/>
            <a:ext cx="3566160" cy="5205603"/>
          </a:xfrm>
          <a:prstGeom prst="rect">
            <a:avLst/>
          </a:prstGeom>
        </p:spPr>
      </p:pic>
      <p:sp>
        <p:nvSpPr>
          <p:cNvPr id="7" name="TextBox 6"/>
          <p:cNvSpPr txBox="1"/>
          <p:nvPr/>
        </p:nvSpPr>
        <p:spPr>
          <a:xfrm flipV="1">
            <a:off x="6112933" y="1571617"/>
            <a:ext cx="2336800" cy="3416320"/>
          </a:xfrm>
          <a:prstGeom prst="rect">
            <a:avLst/>
          </a:prstGeom>
          <a:noFill/>
          <a:scene3d>
            <a:camera prst="orthographicFront">
              <a:rot lat="0" lon="0" rev="10800000"/>
            </a:camera>
            <a:lightRig rig="threePt" dir="t"/>
          </a:scene3d>
        </p:spPr>
        <p:txBody>
          <a:bodyPr wrap="square" rtlCol="0">
            <a:spAutoFit/>
          </a:bodyPr>
          <a:lstStyle/>
          <a:p>
            <a:r>
              <a:rPr lang="en-US" sz="2400" dirty="0"/>
              <a:t>King Canute commands the tides to stop.  From a 19th century drawing by  French artist Alphonse-Marie-</a:t>
            </a:r>
            <a:r>
              <a:rPr lang="en-US" sz="2400" dirty="0" err="1"/>
              <a:t>Adolphe</a:t>
            </a:r>
            <a:r>
              <a:rPr lang="en-US" sz="2400" dirty="0"/>
              <a:t> de </a:t>
            </a:r>
            <a:r>
              <a:rPr lang="en-US" sz="2400" dirty="0" err="1"/>
              <a:t>Neuville</a:t>
            </a:r>
            <a:r>
              <a:rPr lang="en-US" sz="2400" dirty="0"/>
              <a:t> </a:t>
            </a:r>
          </a:p>
        </p:txBody>
      </p:sp>
    </p:spTree>
    <p:extLst>
      <p:ext uri="{BB962C8B-B14F-4D97-AF65-F5344CB8AC3E}">
        <p14:creationId xmlns:p14="http://schemas.microsoft.com/office/powerpoint/2010/main" val="28828310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504764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26768904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8620429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094696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702035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3342681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891958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preferRelativeResize="0">
            <a:picLocks noGrp="1" noChangeAspect="1"/>
          </p:cNvPicPr>
          <p:nvPr>
            <p:ph idx="1"/>
          </p:nvPr>
        </p:nvPicPr>
        <p:blipFill>
          <a:blip r:embed="rId3">
            <a:extLst>
              <a:ext uri="{28A0092B-C50C-407E-A947-70E740481C1C}">
                <a14:useLocalDpi xmlns:a14="http://schemas.microsoft.com/office/drawing/2010/main" val="0"/>
              </a:ext>
            </a:extLst>
          </a:blip>
          <a:srcRect l="2724" r="2724"/>
          <a:stretch>
            <a:fillRect/>
          </a:stretch>
        </p:blipFill>
        <p:spPr>
          <a:xfrm>
            <a:off x="45262" y="604541"/>
            <a:ext cx="9052558" cy="4978559"/>
          </a:xfrm>
          <a:prstGeom prst="rect">
            <a:avLst/>
          </a:prstGeom>
        </p:spPr>
      </p:pic>
    </p:spTree>
    <p:extLst>
      <p:ext uri="{BB962C8B-B14F-4D97-AF65-F5344CB8AC3E}">
        <p14:creationId xmlns:p14="http://schemas.microsoft.com/office/powerpoint/2010/main" val="18906046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Macintosh HD:Users:timdixon:Desktop:london_soil_lead_map.jpg"/>
          <p:cNvPicPr>
            <a:picLocks noGrp="1"/>
          </p:cNvPicPr>
          <p:nvPr>
            <p:ph idx="1"/>
          </p:nvPr>
        </p:nvPicPr>
        <p:blipFill rotWithShape="1">
          <a:blip r:embed="rId3">
            <a:extLst>
              <a:ext uri="{28A0092B-C50C-407E-A947-70E740481C1C}">
                <a14:useLocalDpi xmlns:a14="http://schemas.microsoft.com/office/drawing/2010/main" val="0"/>
              </a:ext>
            </a:extLst>
          </a:blip>
          <a:srcRect t="-2717" b="-9806"/>
          <a:stretch/>
        </p:blipFill>
        <p:spPr bwMode="auto">
          <a:xfrm>
            <a:off x="457200" y="399921"/>
            <a:ext cx="8229600" cy="5806440"/>
          </a:xfrm>
          <a:prstGeom prst="rect">
            <a:avLst/>
          </a:prstGeom>
          <a:noFill/>
          <a:ln>
            <a:noFill/>
          </a:ln>
        </p:spPr>
      </p:pic>
    </p:spTree>
    <p:extLst>
      <p:ext uri="{BB962C8B-B14F-4D97-AF65-F5344CB8AC3E}">
        <p14:creationId xmlns:p14="http://schemas.microsoft.com/office/powerpoint/2010/main" val="40225577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417638"/>
            <a:ext cx="8229600" cy="5287962"/>
          </a:xfrm>
        </p:spPr>
        <p:txBody>
          <a:bodyPr>
            <a:normAutofit fontScale="32500" lnSpcReduction="20000"/>
          </a:bodyPr>
          <a:lstStyle/>
          <a:p>
            <a:pPr marL="0" indent="0">
              <a:buNone/>
            </a:pPr>
            <a:r>
              <a:rPr lang="en-US" dirty="0"/>
              <a:t> </a:t>
            </a:r>
            <a:endParaRPr lang="en-US" sz="6200" dirty="0"/>
          </a:p>
          <a:p>
            <a:pPr marL="0" indent="0">
              <a:buNone/>
            </a:pPr>
            <a:r>
              <a:rPr lang="en-US" sz="6200" dirty="0"/>
              <a:t>		</a:t>
            </a:r>
            <a:r>
              <a:rPr lang="en-US" sz="6200" dirty="0" smtClean="0"/>
              <a:t>	Seafood </a:t>
            </a:r>
            <a:r>
              <a:rPr lang="en-US" sz="6200" dirty="0"/>
              <a:t>Type			Average	</a:t>
            </a:r>
            <a:r>
              <a:rPr lang="en-US" sz="6200" dirty="0" smtClean="0"/>
              <a:t>	Maximum</a:t>
            </a:r>
          </a:p>
          <a:p>
            <a:pPr marL="0" indent="0">
              <a:buNone/>
            </a:pPr>
            <a:endParaRPr lang="en-US" sz="6200" dirty="0"/>
          </a:p>
          <a:p>
            <a:pPr marL="0" indent="0">
              <a:buNone/>
            </a:pPr>
            <a:r>
              <a:rPr lang="en-US" sz="6200" dirty="0" smtClean="0"/>
              <a:t>			</a:t>
            </a:r>
            <a:r>
              <a:rPr lang="en-US" sz="6200" dirty="0"/>
              <a:t> Anchovies			</a:t>
            </a:r>
            <a:r>
              <a:rPr lang="en-US" sz="6200" dirty="0" smtClean="0"/>
              <a:t>	0.04</a:t>
            </a:r>
            <a:r>
              <a:rPr lang="en-US" sz="6200" dirty="0"/>
              <a:t>		</a:t>
            </a:r>
            <a:r>
              <a:rPr lang="en-US" sz="6200" dirty="0" smtClean="0"/>
              <a:t>	0.34</a:t>
            </a:r>
            <a:endParaRPr lang="en-US" sz="6200" dirty="0"/>
          </a:p>
          <a:p>
            <a:pPr marL="0" indent="0">
              <a:buNone/>
            </a:pPr>
            <a:r>
              <a:rPr lang="en-US" sz="6200" dirty="0"/>
              <a:t>		</a:t>
            </a:r>
            <a:r>
              <a:rPr lang="en-US" sz="6200" dirty="0" smtClean="0"/>
              <a:t>	Cod</a:t>
            </a:r>
            <a:r>
              <a:rPr lang="en-US" sz="6200" dirty="0"/>
              <a:t>				</a:t>
            </a:r>
            <a:r>
              <a:rPr lang="en-US" sz="6200" dirty="0" smtClean="0"/>
              <a:t>		0.11</a:t>
            </a:r>
            <a:r>
              <a:rPr lang="en-US" sz="6200" dirty="0"/>
              <a:t>		</a:t>
            </a:r>
            <a:r>
              <a:rPr lang="en-US" sz="6200" dirty="0" smtClean="0"/>
              <a:t>	0.42</a:t>
            </a:r>
            <a:endParaRPr lang="en-US" sz="6200" dirty="0"/>
          </a:p>
          <a:p>
            <a:pPr marL="0" indent="0">
              <a:buNone/>
            </a:pPr>
            <a:r>
              <a:rPr lang="en-US" sz="6200" dirty="0"/>
              <a:t>		</a:t>
            </a:r>
            <a:r>
              <a:rPr lang="en-US" sz="6200" dirty="0" smtClean="0"/>
              <a:t>	Lobster </a:t>
            </a:r>
            <a:r>
              <a:rPr lang="en-US" sz="6200" dirty="0"/>
              <a:t>(Spiny)		</a:t>
            </a:r>
            <a:r>
              <a:rPr lang="en-US" sz="6200" dirty="0" smtClean="0"/>
              <a:t>	0.09</a:t>
            </a:r>
            <a:r>
              <a:rPr lang="en-US" sz="6200" dirty="0"/>
              <a:t>		</a:t>
            </a:r>
            <a:r>
              <a:rPr lang="en-US" sz="6200" dirty="0" smtClean="0"/>
              <a:t>	0.27</a:t>
            </a:r>
            <a:endParaRPr lang="en-US" sz="6200" dirty="0"/>
          </a:p>
          <a:p>
            <a:pPr marL="0" indent="0">
              <a:buNone/>
            </a:pPr>
            <a:r>
              <a:rPr lang="en-US" sz="6200" dirty="0"/>
              <a:t>		</a:t>
            </a:r>
            <a:r>
              <a:rPr lang="en-US" sz="6200" dirty="0" smtClean="0"/>
              <a:t>	Lobster </a:t>
            </a:r>
            <a:r>
              <a:rPr lang="en-US" sz="6200" dirty="0"/>
              <a:t>(Northern)		0.31		</a:t>
            </a:r>
            <a:r>
              <a:rPr lang="en-US" sz="6200" dirty="0" smtClean="0"/>
              <a:t>	1.31</a:t>
            </a:r>
            <a:endParaRPr lang="en-US" sz="6200" dirty="0"/>
          </a:p>
          <a:p>
            <a:pPr marL="0" indent="0">
              <a:buNone/>
            </a:pPr>
            <a:r>
              <a:rPr lang="en-US" sz="6200" dirty="0"/>
              <a:t>		</a:t>
            </a:r>
            <a:r>
              <a:rPr lang="en-US" sz="6200" dirty="0" smtClean="0"/>
              <a:t>	Salmon</a:t>
            </a:r>
            <a:r>
              <a:rPr lang="en-US" sz="6200" dirty="0"/>
              <a:t>			</a:t>
            </a:r>
            <a:r>
              <a:rPr lang="en-US" sz="6200" dirty="0" smtClean="0"/>
              <a:t>		0.01</a:t>
            </a:r>
            <a:r>
              <a:rPr lang="en-US" sz="6200" dirty="0"/>
              <a:t>		</a:t>
            </a:r>
            <a:r>
              <a:rPr lang="en-US" sz="6200" dirty="0" smtClean="0"/>
              <a:t>	0.19</a:t>
            </a:r>
            <a:endParaRPr lang="en-US" sz="6200" dirty="0"/>
          </a:p>
          <a:p>
            <a:pPr marL="0" indent="0">
              <a:buNone/>
            </a:pPr>
            <a:r>
              <a:rPr lang="en-US" sz="6200" dirty="0"/>
              <a:t>		</a:t>
            </a:r>
            <a:r>
              <a:rPr lang="en-US" sz="6200" dirty="0" smtClean="0"/>
              <a:t>	Sardines</a:t>
            </a:r>
            <a:r>
              <a:rPr lang="en-US" sz="6200" dirty="0"/>
              <a:t>			</a:t>
            </a:r>
            <a:r>
              <a:rPr lang="en-US" sz="6200" dirty="0" smtClean="0"/>
              <a:t>		0.02</a:t>
            </a:r>
            <a:r>
              <a:rPr lang="en-US" sz="6200" dirty="0"/>
              <a:t>		</a:t>
            </a:r>
            <a:r>
              <a:rPr lang="en-US" sz="6200" dirty="0" smtClean="0"/>
              <a:t>	0.04</a:t>
            </a:r>
            <a:r>
              <a:rPr lang="en-US" sz="6200" dirty="0"/>
              <a:t>		</a:t>
            </a:r>
          </a:p>
          <a:p>
            <a:pPr marL="0" indent="0">
              <a:buNone/>
            </a:pPr>
            <a:r>
              <a:rPr lang="en-US" sz="6200" dirty="0"/>
              <a:t>		</a:t>
            </a:r>
            <a:r>
              <a:rPr lang="en-US" sz="6200" dirty="0" smtClean="0"/>
              <a:t>	Shark</a:t>
            </a:r>
            <a:r>
              <a:rPr lang="en-US" sz="6200" dirty="0"/>
              <a:t>				</a:t>
            </a:r>
            <a:r>
              <a:rPr lang="en-US" sz="6200" dirty="0" smtClean="0"/>
              <a:t>	0.99</a:t>
            </a:r>
            <a:r>
              <a:rPr lang="en-US" sz="6200" dirty="0"/>
              <a:t>		</a:t>
            </a:r>
            <a:r>
              <a:rPr lang="en-US" sz="6200" dirty="0" smtClean="0"/>
              <a:t>	4.54</a:t>
            </a:r>
            <a:endParaRPr lang="en-US" sz="6200" dirty="0"/>
          </a:p>
          <a:p>
            <a:pPr marL="0" indent="0">
              <a:buNone/>
            </a:pPr>
            <a:r>
              <a:rPr lang="en-US" sz="6200" dirty="0"/>
              <a:t>		</a:t>
            </a:r>
            <a:r>
              <a:rPr lang="en-US" sz="6200" dirty="0" smtClean="0"/>
              <a:t>	Swordfish</a:t>
            </a:r>
            <a:r>
              <a:rPr lang="en-US" sz="6200" dirty="0"/>
              <a:t>			</a:t>
            </a:r>
            <a:r>
              <a:rPr lang="en-US" sz="6200" dirty="0" smtClean="0"/>
              <a:t>	0.97</a:t>
            </a:r>
            <a:r>
              <a:rPr lang="en-US" sz="6200" dirty="0"/>
              <a:t>		</a:t>
            </a:r>
            <a:r>
              <a:rPr lang="en-US" sz="6200" dirty="0" smtClean="0"/>
              <a:t>	3.22</a:t>
            </a:r>
            <a:endParaRPr lang="en-US" sz="6200" dirty="0"/>
          </a:p>
          <a:p>
            <a:pPr marL="0" indent="0">
              <a:buNone/>
            </a:pPr>
            <a:r>
              <a:rPr lang="en-US" sz="6200" dirty="0"/>
              <a:t>		</a:t>
            </a:r>
            <a:r>
              <a:rPr lang="en-US" sz="6200" dirty="0" smtClean="0"/>
              <a:t>	Tilefish </a:t>
            </a:r>
            <a:r>
              <a:rPr lang="en-US" sz="6200" dirty="0"/>
              <a:t>(Atlantic)		</a:t>
            </a:r>
            <a:r>
              <a:rPr lang="en-US" sz="6200" dirty="0" smtClean="0"/>
              <a:t>	0.15</a:t>
            </a:r>
            <a:r>
              <a:rPr lang="en-US" sz="6200" dirty="0"/>
              <a:t>		</a:t>
            </a:r>
            <a:r>
              <a:rPr lang="en-US" sz="6200" dirty="0" smtClean="0"/>
              <a:t>	0.53</a:t>
            </a:r>
            <a:endParaRPr lang="en-US" sz="6200" dirty="0"/>
          </a:p>
          <a:p>
            <a:pPr marL="0" indent="0">
              <a:buNone/>
            </a:pPr>
            <a:r>
              <a:rPr lang="en-US" sz="6200" dirty="0"/>
              <a:t>		</a:t>
            </a:r>
            <a:r>
              <a:rPr lang="en-US" sz="6200" dirty="0" smtClean="0"/>
              <a:t>	Tilefish </a:t>
            </a:r>
            <a:r>
              <a:rPr lang="en-US" sz="6200" dirty="0"/>
              <a:t>(Gulf of Mexico)	1.45		</a:t>
            </a:r>
            <a:r>
              <a:rPr lang="en-US" sz="6200" dirty="0" smtClean="0"/>
              <a:t>	3.73</a:t>
            </a:r>
            <a:endParaRPr lang="en-US" sz="6200" dirty="0"/>
          </a:p>
          <a:p>
            <a:pPr marL="0" indent="0">
              <a:buNone/>
            </a:pPr>
            <a:r>
              <a:rPr lang="en-US" sz="6200" dirty="0"/>
              <a:t>		</a:t>
            </a:r>
            <a:r>
              <a:rPr lang="en-US" sz="6200" dirty="0" smtClean="0"/>
              <a:t>	Tuna </a:t>
            </a:r>
            <a:r>
              <a:rPr lang="en-US" sz="6200" dirty="0"/>
              <a:t>(albacore, canned)	0.35		</a:t>
            </a:r>
            <a:r>
              <a:rPr lang="en-US" sz="6200" dirty="0" smtClean="0"/>
              <a:t>	0.85</a:t>
            </a:r>
            <a:endParaRPr lang="en-US" sz="6200" dirty="0"/>
          </a:p>
          <a:p>
            <a:pPr marL="0" indent="0">
              <a:buNone/>
            </a:pPr>
            <a:r>
              <a:rPr lang="en-US" sz="6200" dirty="0"/>
              <a:t>		</a:t>
            </a:r>
            <a:r>
              <a:rPr lang="en-US" sz="6200" dirty="0" smtClean="0"/>
              <a:t>	Tuna </a:t>
            </a:r>
            <a:r>
              <a:rPr lang="en-US" sz="6200" dirty="0"/>
              <a:t>(fresh/frozen)		0.38		</a:t>
            </a:r>
            <a:r>
              <a:rPr lang="en-US" sz="6200" dirty="0" smtClean="0"/>
              <a:t>	1.30</a:t>
            </a:r>
            <a:endParaRPr lang="en-US" sz="6200" dirty="0"/>
          </a:p>
          <a:p>
            <a:pPr marL="0" indent="0">
              <a:buNone/>
            </a:pPr>
            <a:endParaRPr lang="en-US" dirty="0"/>
          </a:p>
          <a:p>
            <a:pPr marL="0" indent="0">
              <a:buNone/>
            </a:pPr>
            <a:r>
              <a:rPr lang="en-US" dirty="0"/>
              <a:t>		</a:t>
            </a:r>
          </a:p>
        </p:txBody>
      </p:sp>
      <p:sp>
        <p:nvSpPr>
          <p:cNvPr id="5" name="Title 4"/>
          <p:cNvSpPr>
            <a:spLocks noGrp="1"/>
          </p:cNvSpPr>
          <p:nvPr>
            <p:ph type="title"/>
          </p:nvPr>
        </p:nvSpPr>
        <p:spPr/>
        <p:txBody>
          <a:bodyPr>
            <a:normAutofit fontScale="90000"/>
          </a:bodyPr>
          <a:lstStyle/>
          <a:p>
            <a:r>
              <a:rPr lang="en-US" sz="4000" dirty="0"/>
              <a:t>Table 6.1 – Methyl Mercury in Fish (ppm</a:t>
            </a:r>
            <a:r>
              <a:rPr lang="en-US" sz="4000" dirty="0" smtClean="0"/>
              <a:t>)</a:t>
            </a:r>
            <a:r>
              <a:rPr lang="en-US" dirty="0"/>
              <a:t/>
            </a:r>
            <a:br>
              <a:rPr lang="en-US" dirty="0"/>
            </a:br>
            <a:endParaRPr lang="en-US" dirty="0"/>
          </a:p>
        </p:txBody>
      </p:sp>
    </p:spTree>
    <p:extLst>
      <p:ext uri="{BB962C8B-B14F-4D97-AF65-F5344CB8AC3E}">
        <p14:creationId xmlns:p14="http://schemas.microsoft.com/office/powerpoint/2010/main" val="42745169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p:cNvPicPr>
          <p:nvPr>
            <p:ph idx="1"/>
          </p:nvPr>
        </p:nvPicPr>
        <p:blipFill rotWithShape="1">
          <a:blip r:embed="rId3">
            <a:extLst>
              <a:ext uri="{28A0092B-C50C-407E-A947-70E740481C1C}">
                <a14:useLocalDpi xmlns:a14="http://schemas.microsoft.com/office/drawing/2010/main" val="0"/>
              </a:ext>
            </a:extLst>
          </a:blip>
          <a:srcRect t="8600" b="13652"/>
          <a:stretch/>
        </p:blipFill>
        <p:spPr bwMode="auto">
          <a:xfrm>
            <a:off x="457200" y="567287"/>
            <a:ext cx="8229600" cy="56235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01153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4022"/>
            <a:ext cx="8229600" cy="1143000"/>
          </a:xfrm>
        </p:spPr>
        <p:txBody>
          <a:bodyPr>
            <a:normAutofit/>
          </a:bodyPr>
          <a:lstStyle/>
          <a:p>
            <a:r>
              <a:rPr lang="en-US" sz="3600" dirty="0" smtClean="0"/>
              <a:t>A Solar-Thermal Plant in California</a:t>
            </a:r>
            <a:endParaRPr lang="en-US" sz="3600" dirty="0"/>
          </a:p>
        </p:txBody>
      </p:sp>
      <p:sp>
        <p:nvSpPr>
          <p:cNvPr id="5" name="Content Placeholder 4"/>
          <p:cNvSpPr>
            <a:spLocks noGrp="1"/>
          </p:cNvSpPr>
          <p:nvPr>
            <p:ph idx="1"/>
          </p:nvPr>
        </p:nvSpPr>
        <p:spPr/>
        <p:txBody>
          <a:bodyPr/>
          <a:lstStyle/>
          <a:p>
            <a:endParaRPr lang="en-US"/>
          </a:p>
        </p:txBody>
      </p:sp>
      <p:pic>
        <p:nvPicPr>
          <p:cNvPr id="6" name="Picture 5"/>
          <p:cNvPicPr preferRelativeResize="0">
            <a:picLocks noChangeAspect="1"/>
          </p:cNvPicPr>
          <p:nvPr/>
        </p:nvPicPr>
        <p:blipFill rotWithShape="1">
          <a:blip r:embed="rId3">
            <a:extLst>
              <a:ext uri="{28A0092B-C50C-407E-A947-70E740481C1C}">
                <a14:useLocalDpi xmlns:a14="http://schemas.microsoft.com/office/drawing/2010/main" val="0"/>
              </a:ext>
            </a:extLst>
          </a:blip>
          <a:srcRect l="11664" t="22223" r="11666" b="8887"/>
          <a:stretch/>
        </p:blipFill>
        <p:spPr bwMode="auto">
          <a:xfrm>
            <a:off x="822027" y="976959"/>
            <a:ext cx="7655162" cy="51588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18447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Fig 7.1-LoRes.jpg"/>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t="13337" b="-2759"/>
          <a:stretch/>
        </p:blipFill>
        <p:spPr>
          <a:xfrm>
            <a:off x="67739" y="245558"/>
            <a:ext cx="9052558" cy="6071616"/>
          </a:xfrm>
        </p:spPr>
      </p:pic>
    </p:spTree>
    <p:extLst>
      <p:ext uri="{BB962C8B-B14F-4D97-AF65-F5344CB8AC3E}">
        <p14:creationId xmlns:p14="http://schemas.microsoft.com/office/powerpoint/2010/main" val="80803161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78473"/>
            <a:ext cx="8229600" cy="4525963"/>
          </a:xfrm>
        </p:spPr>
        <p:txBody>
          <a:bodyPr>
            <a:normAutofit fontScale="70000" lnSpcReduction="20000"/>
          </a:bodyPr>
          <a:lstStyle/>
          <a:p>
            <a:pPr marL="0" indent="0">
              <a:buNone/>
            </a:pPr>
            <a:r>
              <a:rPr lang="en-US" dirty="0"/>
              <a:t> </a:t>
            </a:r>
          </a:p>
          <a:p>
            <a:pPr marL="0" indent="0">
              <a:buNone/>
            </a:pPr>
            <a:r>
              <a:rPr lang="en-US" dirty="0"/>
              <a:t> </a:t>
            </a:r>
          </a:p>
          <a:p>
            <a:pPr marL="0" indent="0">
              <a:buNone/>
            </a:pPr>
            <a:r>
              <a:rPr lang="en-US" dirty="0"/>
              <a:t>		</a:t>
            </a:r>
            <a:r>
              <a:rPr lang="en-US" sz="3400" u="sng" dirty="0"/>
              <a:t>Category</a:t>
            </a:r>
            <a:r>
              <a:rPr lang="en-US" sz="3400" dirty="0"/>
              <a:t>	  Maximum Sustained		</a:t>
            </a:r>
            <a:r>
              <a:rPr lang="en-US" sz="3400" u="sng" dirty="0"/>
              <a:t> Damage</a:t>
            </a:r>
          </a:p>
          <a:p>
            <a:pPr marL="0" indent="0">
              <a:buNone/>
            </a:pPr>
            <a:r>
              <a:rPr lang="en-US" sz="3400" dirty="0"/>
              <a:t>				       </a:t>
            </a:r>
            <a:r>
              <a:rPr lang="en-US" sz="3400" dirty="0" smtClean="0"/>
              <a:t>	</a:t>
            </a:r>
            <a:r>
              <a:rPr lang="en-US" sz="3400" u="sng" dirty="0" smtClean="0"/>
              <a:t>Wind </a:t>
            </a:r>
            <a:r>
              <a:rPr lang="en-US" sz="3400" u="sng" dirty="0"/>
              <a:t>Speed</a:t>
            </a:r>
          </a:p>
          <a:p>
            <a:pPr marL="0" indent="0">
              <a:buNone/>
            </a:pPr>
            <a:r>
              <a:rPr lang="en-US" sz="3400" dirty="0"/>
              <a:t>				</a:t>
            </a:r>
          </a:p>
          <a:p>
            <a:pPr marL="0" indent="0">
              <a:buNone/>
            </a:pPr>
            <a:r>
              <a:rPr lang="en-US" sz="3400" dirty="0"/>
              <a:t>				 </a:t>
            </a:r>
            <a:r>
              <a:rPr lang="en-US" sz="3400" dirty="0" smtClean="0"/>
              <a:t>	 </a:t>
            </a:r>
            <a:r>
              <a:rPr lang="en-US" sz="3400" dirty="0"/>
              <a:t>Km/</a:t>
            </a:r>
            <a:r>
              <a:rPr lang="en-US" sz="3400" dirty="0" err="1"/>
              <a:t>hr</a:t>
            </a:r>
            <a:r>
              <a:rPr lang="en-US" sz="3400" dirty="0"/>
              <a:t>	</a:t>
            </a:r>
            <a:r>
              <a:rPr lang="en-US" sz="3400" dirty="0" smtClean="0"/>
              <a:t>	Miles</a:t>
            </a:r>
            <a:r>
              <a:rPr lang="en-US" sz="3400" dirty="0"/>
              <a:t>/</a:t>
            </a:r>
            <a:r>
              <a:rPr lang="en-US" sz="3400" dirty="0" err="1"/>
              <a:t>hr</a:t>
            </a:r>
            <a:endParaRPr lang="en-US" sz="3400" dirty="0"/>
          </a:p>
          <a:p>
            <a:pPr marL="0" indent="0">
              <a:buNone/>
            </a:pPr>
            <a:r>
              <a:rPr lang="en-US" sz="3400" dirty="0"/>
              <a:t> </a:t>
            </a:r>
          </a:p>
          <a:p>
            <a:pPr marL="0" indent="0">
              <a:buNone/>
            </a:pPr>
            <a:r>
              <a:rPr lang="en-US" sz="3400" dirty="0"/>
              <a:t>		    1		</a:t>
            </a:r>
            <a:r>
              <a:rPr lang="en-US" sz="3400" dirty="0" smtClean="0"/>
              <a:t>	119</a:t>
            </a:r>
            <a:r>
              <a:rPr lang="en-US" sz="3400" dirty="0"/>
              <a:t>-153	74-95		</a:t>
            </a:r>
            <a:r>
              <a:rPr lang="en-US" sz="3400" dirty="0" smtClean="0"/>
              <a:t>	 </a:t>
            </a:r>
            <a:r>
              <a:rPr lang="en-US" sz="3400" dirty="0"/>
              <a:t>Minimal</a:t>
            </a:r>
          </a:p>
          <a:p>
            <a:pPr marL="0" indent="0">
              <a:buNone/>
            </a:pPr>
            <a:r>
              <a:rPr lang="en-US" sz="3400" dirty="0"/>
              <a:t>		    2		</a:t>
            </a:r>
            <a:r>
              <a:rPr lang="en-US" sz="3400" dirty="0" smtClean="0"/>
              <a:t>	154</a:t>
            </a:r>
            <a:r>
              <a:rPr lang="en-US" sz="3400" dirty="0"/>
              <a:t>-177	96-110		</a:t>
            </a:r>
            <a:r>
              <a:rPr lang="en-US" sz="3400" dirty="0" smtClean="0"/>
              <a:t>	 </a:t>
            </a:r>
            <a:r>
              <a:rPr lang="en-US" sz="3400" dirty="0"/>
              <a:t>Moderate</a:t>
            </a:r>
          </a:p>
          <a:p>
            <a:pPr marL="0" indent="0">
              <a:buNone/>
            </a:pPr>
            <a:r>
              <a:rPr lang="en-US" sz="3400" dirty="0"/>
              <a:t>		    3		</a:t>
            </a:r>
            <a:r>
              <a:rPr lang="en-US" sz="3400" dirty="0" smtClean="0"/>
              <a:t>	179</a:t>
            </a:r>
            <a:r>
              <a:rPr lang="en-US" sz="3400" dirty="0"/>
              <a:t>-209	111-130	</a:t>
            </a:r>
            <a:r>
              <a:rPr lang="en-US" sz="3400" dirty="0" smtClean="0"/>
              <a:t>	 </a:t>
            </a:r>
            <a:r>
              <a:rPr lang="en-US" sz="3400" dirty="0"/>
              <a:t>Extensive</a:t>
            </a:r>
          </a:p>
          <a:p>
            <a:pPr marL="0" indent="0">
              <a:buNone/>
            </a:pPr>
            <a:r>
              <a:rPr lang="en-US" sz="3400" dirty="0"/>
              <a:t>		    4		</a:t>
            </a:r>
            <a:r>
              <a:rPr lang="en-US" sz="3400" dirty="0" smtClean="0"/>
              <a:t>	210</a:t>
            </a:r>
            <a:r>
              <a:rPr lang="en-US" sz="3400" dirty="0"/>
              <a:t>-249	131-155	</a:t>
            </a:r>
            <a:r>
              <a:rPr lang="en-US" sz="3400" dirty="0" smtClean="0"/>
              <a:t>	 </a:t>
            </a:r>
            <a:r>
              <a:rPr lang="en-US" sz="3400" dirty="0"/>
              <a:t>Extreme</a:t>
            </a:r>
          </a:p>
          <a:p>
            <a:pPr marL="0" indent="0">
              <a:buNone/>
            </a:pPr>
            <a:r>
              <a:rPr lang="en-US" sz="3400" dirty="0"/>
              <a:t>		    5		</a:t>
            </a:r>
            <a:r>
              <a:rPr lang="en-US" sz="3400" dirty="0" smtClean="0"/>
              <a:t>	&gt;250 </a:t>
            </a:r>
            <a:r>
              <a:rPr lang="en-US" sz="3400" dirty="0"/>
              <a:t>	</a:t>
            </a:r>
            <a:r>
              <a:rPr lang="en-US" sz="3400" dirty="0" smtClean="0"/>
              <a:t>	&gt;156 	</a:t>
            </a:r>
            <a:r>
              <a:rPr lang="en-US" sz="3400" dirty="0"/>
              <a:t>	 </a:t>
            </a:r>
            <a:r>
              <a:rPr lang="en-US" sz="3400" dirty="0" smtClean="0"/>
              <a:t>	 Catastrophic</a:t>
            </a:r>
            <a:endParaRPr lang="en-US" sz="3400" dirty="0"/>
          </a:p>
          <a:p>
            <a:endParaRPr lang="en-US" dirty="0"/>
          </a:p>
        </p:txBody>
      </p:sp>
      <p:sp>
        <p:nvSpPr>
          <p:cNvPr id="5" name="Title 4"/>
          <p:cNvSpPr>
            <a:spLocks noGrp="1"/>
          </p:cNvSpPr>
          <p:nvPr>
            <p:ph type="title"/>
          </p:nvPr>
        </p:nvSpPr>
        <p:spPr/>
        <p:txBody>
          <a:bodyPr>
            <a:normAutofit fontScale="90000"/>
          </a:bodyPr>
          <a:lstStyle/>
          <a:p>
            <a:pPr marL="0" indent="0"/>
            <a:r>
              <a:rPr lang="en-US" sz="3600" dirty="0"/>
              <a:t> </a:t>
            </a:r>
            <a:br>
              <a:rPr lang="en-US" sz="3600" dirty="0"/>
            </a:br>
            <a:r>
              <a:rPr lang="en-US" sz="3600" b="1" dirty="0"/>
              <a:t>Table 7.1 </a:t>
            </a:r>
            <a:r>
              <a:rPr lang="en-US" sz="3600" b="1" dirty="0" err="1"/>
              <a:t>Saffir</a:t>
            </a:r>
            <a:r>
              <a:rPr lang="en-US" sz="3600" b="1" dirty="0"/>
              <a:t>-Simpson Hurricane Scale</a:t>
            </a:r>
            <a:r>
              <a:rPr lang="en-US" dirty="0"/>
              <a:t/>
            </a:r>
            <a:br>
              <a:rPr lang="en-US" dirty="0"/>
            </a:br>
            <a:endParaRPr lang="en-US" dirty="0"/>
          </a:p>
        </p:txBody>
      </p:sp>
    </p:spTree>
    <p:extLst>
      <p:ext uri="{BB962C8B-B14F-4D97-AF65-F5344CB8AC3E}">
        <p14:creationId xmlns:p14="http://schemas.microsoft.com/office/powerpoint/2010/main" val="34891200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anube_delta_Landsat_Color.jpg"/>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t="-503" r="-1111" b="11635"/>
          <a:stretch/>
        </p:blipFill>
        <p:spPr>
          <a:xfrm>
            <a:off x="626531" y="-296294"/>
            <a:ext cx="7904988" cy="6992874"/>
          </a:xfr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9085127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1118</TotalTime>
  <Words>1382</Words>
  <Application>Microsoft Macintosh PowerPoint</Application>
  <PresentationFormat>On-screen Show (4:3)</PresentationFormat>
  <Paragraphs>87</Paragraphs>
  <Slides>29</Slides>
  <Notes>27</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Figures from Curbing Catastrophe (Chapters Six and Seven)</vt:lpstr>
      <vt:lpstr>PowerPoint Presentation</vt:lpstr>
      <vt:lpstr>PowerPoint Presentation</vt:lpstr>
      <vt:lpstr>Table 6.1 – Methyl Mercury in Fish (ppm) </vt:lpstr>
      <vt:lpstr>PowerPoint Presentation</vt:lpstr>
      <vt:lpstr>A Solar-Thermal Plant in California</vt:lpstr>
      <vt:lpstr>PowerPoint Presentation</vt:lpstr>
      <vt:lpstr>  Table 7.1 Saffir-Simpson Hurricane Scale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goes up…</vt:lpstr>
      <vt:lpstr>…will come down</vt:lpstr>
      <vt:lpstr>Storm Surge during Sandy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Figures from Curbing Catastrophe</dc:title>
  <dc:creator>Timothy H Dixon</dc:creator>
  <cp:lastModifiedBy>Timothy H Dixon</cp:lastModifiedBy>
  <cp:revision>51</cp:revision>
  <dcterms:created xsi:type="dcterms:W3CDTF">2017-02-11T18:31:38Z</dcterms:created>
  <dcterms:modified xsi:type="dcterms:W3CDTF">2017-02-13T01:41:20Z</dcterms:modified>
</cp:coreProperties>
</file>